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99"/>
  </p:notesMasterIdLst>
  <p:sldIdLst>
    <p:sldId id="2076136278" r:id="rId6"/>
    <p:sldId id="256" r:id="rId7"/>
    <p:sldId id="2076136259" r:id="rId8"/>
    <p:sldId id="2076136316" r:id="rId9"/>
    <p:sldId id="2076136317" r:id="rId10"/>
    <p:sldId id="2076136386" r:id="rId11"/>
    <p:sldId id="1574" r:id="rId12"/>
    <p:sldId id="2076136266" r:id="rId13"/>
    <p:sldId id="2076136314" r:id="rId14"/>
    <p:sldId id="2076136315" r:id="rId15"/>
    <p:sldId id="2076136318" r:id="rId16"/>
    <p:sldId id="2076136320" r:id="rId17"/>
    <p:sldId id="2076136353" r:id="rId18"/>
    <p:sldId id="2076136352" r:id="rId19"/>
    <p:sldId id="2076136351" r:id="rId20"/>
    <p:sldId id="2076136323" r:id="rId21"/>
    <p:sldId id="2076136354" r:id="rId22"/>
    <p:sldId id="2076136355" r:id="rId23"/>
    <p:sldId id="2076136356" r:id="rId24"/>
    <p:sldId id="2076136384" r:id="rId25"/>
    <p:sldId id="2076136327" r:id="rId26"/>
    <p:sldId id="2076136358" r:id="rId27"/>
    <p:sldId id="2076136359" r:id="rId28"/>
    <p:sldId id="2076136360" r:id="rId29"/>
    <p:sldId id="2076136385" r:id="rId30"/>
    <p:sldId id="2076136330" r:id="rId31"/>
    <p:sldId id="2076136362" r:id="rId32"/>
    <p:sldId id="2076136363" r:id="rId33"/>
    <p:sldId id="2076136364" r:id="rId34"/>
    <p:sldId id="2076136333" r:id="rId35"/>
    <p:sldId id="2076136366" r:id="rId36"/>
    <p:sldId id="2076136367" r:id="rId37"/>
    <p:sldId id="2076136368" r:id="rId38"/>
    <p:sldId id="2076136369" r:id="rId39"/>
    <p:sldId id="2076136336" r:id="rId40"/>
    <p:sldId id="2076136370" r:id="rId41"/>
    <p:sldId id="2076136371" r:id="rId42"/>
    <p:sldId id="2076136372" r:id="rId43"/>
    <p:sldId id="2076136373" r:id="rId44"/>
    <p:sldId id="2076136339" r:id="rId45"/>
    <p:sldId id="2076136374" r:id="rId46"/>
    <p:sldId id="2076136375" r:id="rId47"/>
    <p:sldId id="2076136342" r:id="rId48"/>
    <p:sldId id="2076136378" r:id="rId49"/>
    <p:sldId id="2076136379" r:id="rId50"/>
    <p:sldId id="2076136345" r:id="rId51"/>
    <p:sldId id="2076136382" r:id="rId52"/>
    <p:sldId id="2076136383" r:id="rId53"/>
    <p:sldId id="2076136276" r:id="rId54"/>
    <p:sldId id="2076136204" r:id="rId55"/>
    <p:sldId id="2076136279" r:id="rId56"/>
    <p:sldId id="2076136348" r:id="rId57"/>
    <p:sldId id="2076136349" r:id="rId58"/>
    <p:sldId id="2076136350" r:id="rId59"/>
    <p:sldId id="2076136195" r:id="rId60"/>
    <p:sldId id="2076136295" r:id="rId61"/>
    <p:sldId id="2076136196" r:id="rId62"/>
    <p:sldId id="2076136197" r:id="rId63"/>
    <p:sldId id="2076136201" r:id="rId64"/>
    <p:sldId id="1714" r:id="rId65"/>
    <p:sldId id="2076136313" r:id="rId66"/>
    <p:sldId id="2076136286" r:id="rId67"/>
    <p:sldId id="1704" r:id="rId68"/>
    <p:sldId id="1787" r:id="rId69"/>
    <p:sldId id="2076136296" r:id="rId70"/>
    <p:sldId id="2076136298" r:id="rId71"/>
    <p:sldId id="2076136285" r:id="rId72"/>
    <p:sldId id="1715" r:id="rId73"/>
    <p:sldId id="1733" r:id="rId74"/>
    <p:sldId id="2076136299" r:id="rId75"/>
    <p:sldId id="2076136228" r:id="rId76"/>
    <p:sldId id="1711" r:id="rId77"/>
    <p:sldId id="2076136300" r:id="rId78"/>
    <p:sldId id="1716" r:id="rId79"/>
    <p:sldId id="2076136301" r:id="rId80"/>
    <p:sldId id="2076136302" r:id="rId81"/>
    <p:sldId id="1718" r:id="rId82"/>
    <p:sldId id="2076136303" r:id="rId83"/>
    <p:sldId id="2076136304" r:id="rId84"/>
    <p:sldId id="1720" r:id="rId85"/>
    <p:sldId id="2076136305" r:id="rId86"/>
    <p:sldId id="2076136306" r:id="rId87"/>
    <p:sldId id="1724" r:id="rId88"/>
    <p:sldId id="2076136307" r:id="rId89"/>
    <p:sldId id="2076136308" r:id="rId90"/>
    <p:sldId id="1726" r:id="rId91"/>
    <p:sldId id="2076136309" r:id="rId92"/>
    <p:sldId id="2076136310" r:id="rId93"/>
    <p:sldId id="1728" r:id="rId94"/>
    <p:sldId id="2076136311" r:id="rId95"/>
    <p:sldId id="2076136312" r:id="rId96"/>
    <p:sldId id="2076136280" r:id="rId97"/>
    <p:sldId id="207613628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2076136386"/>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 id="2076136384"/>
          </p14:sldIdLst>
        </p14:section>
        <p14:section name="Challenge 3" id="{44959E9D-D12A-7D4E-8F5D-7D4E4ABF540C}">
          <p14:sldIdLst>
            <p14:sldId id="2076136327"/>
            <p14:sldId id="2076136358"/>
            <p14:sldId id="2076136359"/>
            <p14:sldId id="2076136360"/>
            <p14:sldId id="2076136385"/>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 id="2076136369"/>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Lst>
        </p14:section>
        <p14:section name="Challenge 8" id="{4483F5F8-3022-CA4C-B18A-7330B119D36C}">
          <p14:sldIdLst>
            <p14:sldId id="2076136342"/>
            <p14:sldId id="2076136378"/>
            <p14:sldId id="2076136379"/>
          </p14:sldIdLst>
        </p14:section>
        <p14:section name="Challenge 9" id="{E8B7CC9D-BBD8-954B-9116-71D41B465CE9}">
          <p14:sldIdLst>
            <p14:sldId id="2076136345"/>
            <p14:sldId id="2076136382"/>
            <p14:sldId id="2076136383"/>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50E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3" autoAdjust="0"/>
    <p:restoredTop sz="86800" autoAdjust="0"/>
  </p:normalViewPr>
  <p:slideViewPr>
    <p:cSldViewPr snapToGrid="0">
      <p:cViewPr varScale="1">
        <p:scale>
          <a:sx n="189" d="100"/>
          <a:sy n="189" d="100"/>
        </p:scale>
        <p:origin x="19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27835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7</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51</a:t>
            </a:fld>
            <a:endParaRPr lang="en-US"/>
          </a:p>
        </p:txBody>
      </p:sp>
    </p:spTree>
    <p:extLst>
      <p:ext uri="{BB962C8B-B14F-4D97-AF65-F5344CB8AC3E}">
        <p14:creationId xmlns:p14="http://schemas.microsoft.com/office/powerpoint/2010/main" val="16917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7/28/21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of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remaining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sample, performance test script (k6) has already been created. Simply update the URLs, stages, and thresholds. It is more important that you learn what the data means versus you attempting to write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tech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Azure DevOps tenants are not yet uniform in their taxonomy. Some projects are created with the primary branch being named </a:t>
            </a:r>
            <a:r>
              <a:rPr lang="en-US" sz="1800" dirty="0">
                <a:solidFill>
                  <a:srgbClr val="0079D6"/>
                </a:solidFill>
                <a:latin typeface="Consolas" panose="020B0609020204030204" pitchFamily="49" charset="0"/>
                <a:cs typeface="Consolas" panose="020B0609020204030204" pitchFamily="49" charset="0"/>
              </a:rPr>
              <a:t>main</a:t>
            </a:r>
            <a:r>
              <a:rPr lang="en-US" sz="1800" dirty="0"/>
              <a:t>, while others are still using </a:t>
            </a:r>
            <a:r>
              <a:rPr lang="en-US" sz="1800" dirty="0">
                <a:solidFill>
                  <a:srgbClr val="0079D6"/>
                </a:solidFill>
                <a:latin typeface="Consolas" panose="020B0609020204030204" pitchFamily="49" charset="0"/>
                <a:cs typeface="Consolas" panose="020B0609020204030204" pitchFamily="49" charset="0"/>
              </a:rPr>
              <a:t>master</a:t>
            </a:r>
            <a:r>
              <a:rPr lang="en-US" sz="1800" dirty="0"/>
              <a:t>. Therefore, you may need to adjust the </a:t>
            </a:r>
            <a:r>
              <a:rPr lang="en-US" sz="1800" i="1" dirty="0"/>
              <a:t>triggers</a:t>
            </a:r>
            <a:r>
              <a:rPr lang="en-US" sz="1800" dirty="0"/>
              <a:t> of your </a:t>
            </a:r>
            <a:r>
              <a:rPr lang="en-US" sz="1800" i="1" dirty="0">
                <a:cs typeface="Consolas" panose="020B0609020204030204" pitchFamily="49" charset="0"/>
              </a:rPr>
              <a:t>azure-</a:t>
            </a:r>
            <a:r>
              <a:rPr lang="en-US" sz="1800" i="1" dirty="0" err="1">
                <a:cs typeface="Consolas" panose="020B0609020204030204" pitchFamily="49" charset="0"/>
              </a:rPr>
              <a:t>pipelines.yml</a:t>
            </a:r>
            <a:r>
              <a:rPr lang="en-US" sz="1800" i="1" dirty="0">
                <a:cs typeface="Consolas" panose="020B0609020204030204" pitchFamily="49" charset="0"/>
              </a:rPr>
              <a:t> </a:t>
            </a:r>
            <a:r>
              <a:rPr lang="en-US" sz="1800" dirty="0"/>
              <a:t>file.</a:t>
            </a:r>
          </a:p>
          <a:p>
            <a:pPr>
              <a:spcAft>
                <a:spcPts val="1200"/>
              </a:spcAft>
              <a:buClr>
                <a:srgbClr val="0079D6"/>
              </a:buClr>
              <a:buFont typeface="Arial" panose="020B0604020202020204" pitchFamily="34" charset="0"/>
              <a:buChar char="•"/>
            </a:pPr>
            <a:r>
              <a:rPr lang="en-US" sz="1800" dirty="0"/>
              <a:t>In the </a:t>
            </a:r>
            <a:r>
              <a:rPr lang="en-US" sz="1800" i="1" dirty="0" err="1"/>
              <a:t>network.bicep</a:t>
            </a:r>
            <a:r>
              <a:rPr lang="en-US" sz="1800" dirty="0"/>
              <a:t> file, there are some undocumented REST properties which will create a warning when compiling the Azure Bicep definition. You can ignore this warning.</a:t>
            </a:r>
          </a:p>
          <a:p>
            <a:pPr>
              <a:spcAft>
                <a:spcPts val="1200"/>
              </a:spcAft>
              <a:buClr>
                <a:srgbClr val="0079D6"/>
              </a:buClr>
              <a:buFont typeface="Arial" panose="020B0604020202020204" pitchFamily="34" charset="0"/>
              <a:buChar char="•"/>
            </a:pPr>
            <a:r>
              <a:rPr lang="en-US" sz="1800" dirty="0"/>
              <a:t>If your team is not familiar with Azure Bicep and feels more comfortable working with standard ARM Templates, it is acceptable to build the Azure Bicep definition locally, then leverage the ARM template for your deployments going forward. The goal is </a:t>
            </a:r>
            <a:r>
              <a:rPr lang="en-US" sz="1800" i="1" dirty="0"/>
              <a:t>not</a:t>
            </a:r>
            <a:r>
              <a:rPr lang="en-US" sz="1800" dirty="0"/>
              <a:t> to learn Azure Bicep, but to become familiar with infrastructure as code (</a:t>
            </a:r>
            <a:r>
              <a:rPr lang="en-US" sz="1800" dirty="0" err="1"/>
              <a:t>IaC</a:t>
            </a:r>
            <a:r>
              <a:rPr lang="en-US" sz="1800" dirty="0"/>
              <a:t>) and automated deployments. (Using Terraform is also acceptable, but doing so may be a waste of valuable time.)</a:t>
            </a:r>
          </a:p>
        </p:txBody>
      </p:sp>
    </p:spTree>
    <p:extLst>
      <p:ext uri="{BB962C8B-B14F-4D97-AF65-F5344CB8AC3E}">
        <p14:creationId xmlns:p14="http://schemas.microsoft.com/office/powerpoint/2010/main" val="11352047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7761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Consider </a:t>
            </a:r>
            <a:r>
              <a:rPr lang="en-US" sz="1800" dirty="0" err="1"/>
              <a:t>Woodgrove</a:t>
            </a:r>
            <a:r>
              <a:rPr lang="en-US" sz="1800" dirty="0"/>
              <a:t> Bank’s industry and their compliance requirements. How does that affect log storage?</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942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8664046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1208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1820339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to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Factors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9633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Shared understanding</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The Microsoft Azure Well-Architected Framework </a:t>
            </a:r>
            <a:r>
              <a:rPr lang="en-US" sz="1800" dirty="0" err="1"/>
              <a:t>OpenHack</a:t>
            </a:r>
            <a:r>
              <a:rPr lang="en-US" sz="1800" dirty="0"/>
              <a:t> is </a:t>
            </a:r>
            <a:r>
              <a:rPr lang="en-US" sz="1800" b="1" dirty="0"/>
              <a:t>L400+</a:t>
            </a:r>
            <a:r>
              <a:rPr lang="en-US" sz="1800" dirty="0"/>
              <a:t>. In other words, it is much more difficult than your previous </a:t>
            </a:r>
            <a:r>
              <a:rPr lang="en-US" sz="1800" dirty="0" err="1"/>
              <a:t>OpenHacks</a:t>
            </a:r>
            <a:r>
              <a:rPr lang="en-US" sz="1800" dirty="0"/>
              <a:t>. Your technical depth </a:t>
            </a:r>
            <a:r>
              <a:rPr lang="en-US" sz="1800" i="1" dirty="0"/>
              <a:t>will</a:t>
            </a:r>
            <a:r>
              <a:rPr lang="en-US" sz="1800" dirty="0"/>
              <a:t> be stretched.</a:t>
            </a:r>
          </a:p>
          <a:p>
            <a:pPr>
              <a:spcAft>
                <a:spcPts val="1200"/>
              </a:spcAft>
              <a:buClr>
                <a:srgbClr val="0079D6"/>
              </a:buClr>
              <a:buFont typeface="Arial" panose="020B0604020202020204" pitchFamily="34" charset="0"/>
              <a:buChar char="•"/>
            </a:pPr>
            <a:r>
              <a:rPr lang="en-US" sz="1800" dirty="0"/>
              <a:t>Your team should be comprised of </a:t>
            </a:r>
            <a:r>
              <a:rPr lang="en-US" sz="1800" i="1" dirty="0"/>
              <a:t>experts</a:t>
            </a:r>
            <a:r>
              <a:rPr lang="en-US" sz="1800" dirty="0"/>
              <a:t> in their respective field of infrastructure, application development, DevOps, data, or security. This </a:t>
            </a:r>
            <a:r>
              <a:rPr lang="en-US" sz="1800" dirty="0" err="1"/>
              <a:t>OpenHack</a:t>
            </a:r>
            <a:r>
              <a:rPr lang="en-US" sz="1800" dirty="0"/>
              <a:t> is not recommended for architects who are intermediate or below in their focus area.</a:t>
            </a:r>
          </a:p>
          <a:p>
            <a:pPr>
              <a:spcAft>
                <a:spcPts val="1200"/>
              </a:spcAft>
              <a:buClr>
                <a:srgbClr val="0079D6"/>
              </a:buClr>
              <a:buFont typeface="Arial" panose="020B0604020202020204" pitchFamily="34" charset="0"/>
              <a:buChar char="•"/>
            </a:pPr>
            <a:r>
              <a:rPr lang="en-US" sz="1800" dirty="0"/>
              <a:t>There is a difference between </a:t>
            </a:r>
            <a:r>
              <a:rPr lang="en-US" sz="1800" i="1" dirty="0"/>
              <a:t>assessments </a:t>
            </a:r>
            <a:r>
              <a:rPr lang="en-US" sz="1800" dirty="0"/>
              <a:t>and </a:t>
            </a:r>
            <a:r>
              <a:rPr lang="en-US" sz="1800" i="1" dirty="0"/>
              <a:t>implementation</a:t>
            </a:r>
            <a:r>
              <a:rPr lang="en-US" sz="1800" dirty="0"/>
              <a:t>. While much of this </a:t>
            </a:r>
            <a:r>
              <a:rPr lang="en-US" sz="1800" dirty="0" err="1"/>
              <a:t>OpenHack</a:t>
            </a:r>
            <a:r>
              <a:rPr lang="en-US" sz="1800" dirty="0"/>
              <a:t> has teams implementing solutions, it is understood that your role may be to only conduct assessments and provide direction. However, we feel it is important to know the </a:t>
            </a:r>
            <a:r>
              <a:rPr lang="en-US" sz="1800" i="1" dirty="0"/>
              <a:t>intent</a:t>
            </a:r>
            <a:r>
              <a:rPr lang="en-US" sz="1800" dirty="0"/>
              <a:t> behind the questions of the Microsoft Azure Well-Architected Framework and Go-Live assessments so that you can coach and advise accordingly.</a:t>
            </a:r>
          </a:p>
          <a:p>
            <a:pPr>
              <a:spcAft>
                <a:spcPts val="1200"/>
              </a:spcAft>
              <a:buClr>
                <a:srgbClr val="0079D6"/>
              </a:buClr>
              <a:buFont typeface="Arial" panose="020B0604020202020204" pitchFamily="34" charset="0"/>
              <a:buChar char="•"/>
            </a:pPr>
            <a:r>
              <a:rPr lang="en-US" sz="1800" dirty="0"/>
              <a:t>This </a:t>
            </a:r>
            <a:r>
              <a:rPr lang="en-US" sz="1800" dirty="0" err="1"/>
              <a:t>OpenHack</a:t>
            </a:r>
            <a:r>
              <a:rPr lang="en-US" sz="1800" dirty="0"/>
              <a:t> prepares you for both live workloads (WAF) and proposed architectures for greenfield workloads (Go-Live). Each challenge is designed to upskill you across multiple areas within all five pillars. It is our intent that you recognize the cross-effects of each pillar regardless of which assessment you deliver.</a:t>
            </a:r>
          </a:p>
          <a:p>
            <a:pPr>
              <a:spcAft>
                <a:spcPts val="1200"/>
              </a:spcAft>
              <a:buClr>
                <a:srgbClr val="0079D6"/>
              </a:buClr>
              <a:buFont typeface="Arial" panose="020B0604020202020204" pitchFamily="34" charset="0"/>
              <a:buChar char="•"/>
            </a:pPr>
            <a:r>
              <a:rPr lang="en-US" sz="1800" dirty="0"/>
              <a:t>You are not expected to be an expert at everything. Instead, leverage your teammates and glean as much as you can from them.</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Success Tips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Pay attention to the time expectation for each challenge and govern yourselves accordingly.</a:t>
            </a:r>
          </a:p>
          <a:p>
            <a:pPr>
              <a:spcAft>
                <a:spcPts val="1200"/>
              </a:spcAft>
              <a:buClr>
                <a:srgbClr val="0079D6"/>
              </a:buClr>
              <a:buFont typeface="Arial" panose="020B0604020202020204" pitchFamily="34" charset="0"/>
              <a:buChar char="•"/>
            </a:pPr>
            <a:r>
              <a:rPr lang="en-US" sz="1800" dirty="0"/>
              <a:t>Leverage your coach </a:t>
            </a:r>
            <a:r>
              <a:rPr lang="en-US" sz="1800" b="1" dirty="0"/>
              <a:t>as much as possible</a:t>
            </a:r>
            <a:r>
              <a:rPr lang="en-US" sz="1800" dirty="0"/>
              <a:t>. Your coach is expected to be available at all times. </a:t>
            </a:r>
          </a:p>
          <a:p>
            <a:pPr>
              <a:spcAft>
                <a:spcPts val="1200"/>
              </a:spcAft>
              <a:buClr>
                <a:srgbClr val="0079D6"/>
              </a:buClr>
              <a:buFont typeface="Arial" panose="020B0604020202020204" pitchFamily="34" charset="0"/>
              <a:buChar char="•"/>
            </a:pPr>
            <a:r>
              <a:rPr lang="en-US" sz="1800" dirty="0"/>
              <a:t>Additionally, continuously solicit feedback from your coach. The coaches are not expected to give answers, but they are here to ensure you continue to move through each challenge efficiently.</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5111613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4547</TotalTime>
  <Words>7022</Words>
  <Application>Microsoft Macintosh PowerPoint</Application>
  <PresentationFormat>Widescreen</PresentationFormat>
  <Paragraphs>660</Paragraphs>
  <Slides>93</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93</vt:i4>
      </vt:variant>
    </vt:vector>
  </HeadingPairs>
  <TitlesOfParts>
    <vt:vector size="105"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Factors</vt:lpstr>
      <vt:lpstr>Shared understanding</vt:lpstr>
      <vt:lpstr>Success Tips</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2 tech tips</vt:lpstr>
      <vt:lpstr>Challenge 3 Planning for failure</vt:lpstr>
      <vt:lpstr>Challenge 3 overview</vt:lpstr>
      <vt:lpstr>Challenge 3 objectives</vt:lpstr>
      <vt:lpstr>Challenge 3 success tips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1 success tips</vt:lpstr>
      <vt:lpstr>Challenge 6 Leveraging PaaS services</vt:lpstr>
      <vt:lpstr>Challenge 6 overview</vt:lpstr>
      <vt:lpstr>Challenge 1 objectives</vt:lpstr>
      <vt:lpstr>Challenge 1 success tips</vt:lpstr>
      <vt:lpstr>Challenge 1 success tips</vt:lpstr>
      <vt:lpstr>Challenge 7 Optimizing the API</vt:lpstr>
      <vt:lpstr>Challenge 7 overview</vt:lpstr>
      <vt:lpstr>Challenge 7 objectives</vt:lpstr>
      <vt:lpstr>Challenge 8 Tightening database security</vt:lpstr>
      <vt:lpstr>Challenge 8 overview</vt:lpstr>
      <vt:lpstr>Challenge 8 objectives</vt:lpstr>
      <vt:lpstr>Challenge 9 Capturing correlation data</vt:lpstr>
      <vt:lpstr>Challenge 9 overview</vt:lpstr>
      <vt:lpstr>Challenge 9 objectives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59</cp:revision>
  <dcterms:created xsi:type="dcterms:W3CDTF">2019-08-27T17:49:26Z</dcterms:created>
  <dcterms:modified xsi:type="dcterms:W3CDTF">2021-07-29T08:57:46Z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